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81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70" r:id="rId14"/>
    <p:sldId id="282" r:id="rId15"/>
    <p:sldId id="266" r:id="rId16"/>
    <p:sldId id="267" r:id="rId17"/>
    <p:sldId id="268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313F22-50C8-4EC0-8444-EE3AE3B0AB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24B6BDA-4167-4955-BFA8-8A65C3BE6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AD20C9-E673-40D1-BAAE-45140CC2A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ADEC-187F-4FF9-BB0D-9A16DCE607A6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20FF124-F349-4AA4-A2FB-86E72F247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4FAD96-0792-49EE-84FC-9955526E8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75F65-8206-49D8-A94D-08C581477D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422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F4FDE2-9228-4EDB-B346-2603C8A46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4BB2AE6-F943-421C-B827-35A1FD7F0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F5F2CB-2ADD-4704-845C-E555CE015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ADEC-187F-4FF9-BB0D-9A16DCE607A6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87C067-F2F2-4FD6-82D2-331D81FA2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B5AFB9E-CC31-4AF4-BB82-2577888FE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75F65-8206-49D8-A94D-08C581477D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7507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6D66F89-A640-42C2-9D8D-FBFB7D6D2D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C55A3C8-5E78-4AE9-A477-3B28F5668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990981-C41E-4E96-8A74-1261220F6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ADEC-187F-4FF9-BB0D-9A16DCE607A6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06A2E6-B1B7-468C-B7C9-07EEECAD2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DAD5B2-10DE-4335-BA72-9448EBB28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75F65-8206-49D8-A94D-08C581477D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4964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BC1028-5015-4F41-B945-7A60B3D26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3816BC0-3757-4199-BCAF-7D2412A80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2756AA2-8BC4-46C8-8FD8-19F039EB4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ADEC-187F-4FF9-BB0D-9A16DCE607A6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808BDE-EE95-400A-B19F-C03907DF5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946F077-FECB-426D-ACE7-38F7491C4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75F65-8206-49D8-A94D-08C581477D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1526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B9CBF4-FE0B-4A0D-B4FA-EB5C0576C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8013DFE-A0C8-4CF8-AF46-3575629BFC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BFA6CF-4A31-4405-A8DE-9475A33DF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ADEC-187F-4FF9-BB0D-9A16DCE607A6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1A7108-5D29-48E8-846C-180A901B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978D463-9EBA-4392-A3C3-F752B5C91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75F65-8206-49D8-A94D-08C581477D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7187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1EBD1B-BC69-486C-86AA-9AA96DEE1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9AA8A03-E138-40CF-934F-D632F3C1D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3C50483-C0BC-4E59-9E41-1517B8AB0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B33939B-C83A-4CE8-9F9E-7C485FDC9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ADEC-187F-4FF9-BB0D-9A16DCE607A6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4CDD450-68F8-4272-A19D-149845F41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49B8177-253E-47D0-A20C-980E1F0D1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75F65-8206-49D8-A94D-08C581477D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622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A6427B-ECDD-4B03-BB57-63128A1C1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8612240-D657-46EF-88F9-1D23F8F4D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2F32880-99D4-4755-9A31-85DDE39C9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58096CAF-3D8C-4807-8AB1-D98CF3456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5B9BB6D-0BB0-4307-8367-4870C568F0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E0C2F36-2F29-4E2A-B912-3E4AFFCE8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ADEC-187F-4FF9-BB0D-9A16DCE607A6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2BFEF4C-4BF2-43F1-A04B-1E37F3BE2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A8A294-47C4-4A78-86C1-A640E556D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75F65-8206-49D8-A94D-08C581477D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011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BECDE7-52E0-4B56-BA8C-14661CE99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DE457BB-E6E7-472C-81E8-E304CE2E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ADEC-187F-4FF9-BB0D-9A16DCE607A6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16172C7-6A86-4972-B1BB-6D5E0E06C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94BA74F-0340-4547-B4D3-1B56377B3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75F65-8206-49D8-A94D-08C581477D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6059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C9ED4A0-43BF-481A-B024-F03E95E46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ADEC-187F-4FF9-BB0D-9A16DCE607A6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A17C03F-8310-44BE-BC0D-BA35E49EE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9D9096C-F895-429D-92C8-D62808C52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75F65-8206-49D8-A94D-08C581477D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5235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04A2FC-77DA-4E74-9958-202B6779A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B51F24A-17BD-4A74-85F8-906B00CC4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0D4297A-C4A7-4750-8444-352BA93BE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03D4B06-E03C-4A67-A447-F3EAD5644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ADEC-187F-4FF9-BB0D-9A16DCE607A6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16F2F07-9E92-4025-86CC-C7B5D7543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00FCCAA-755E-411E-9088-C8B431F05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75F65-8206-49D8-A94D-08C581477D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5436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7D6ADB-2BEB-414A-BC35-D528E9F21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7379296-5E06-4C64-83D1-ACA6B4509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5A471A1-981A-4BB0-B49A-0314B37DC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38E75B6-0657-4A08-919E-6BDCFBE3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ADEC-187F-4FF9-BB0D-9A16DCE607A6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6CF5851-CF8A-4DBE-8B80-A332E55AA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67BA68A-BAF4-470A-9F72-A5FF9835E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75F65-8206-49D8-A94D-08C581477D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2746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5D96C6B-A611-4519-9E93-0DDC78FC0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D538E14-F7F3-4D39-9229-32F956493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D5E968-4B2B-4D31-AEDA-DC4D00CF8D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6ADEC-187F-4FF9-BB0D-9A16DCE607A6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0C3D5D8-E57A-42D9-8B31-098FF1E3C0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D2D896D-EFC5-4BFE-88E0-4FD0A4A83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75F65-8206-49D8-A94D-08C581477D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8249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62A3F1-A996-45C2-B88B-AB0DD40CED4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 dirty="0"/>
              <a:t>Opakování – buňky a tkáně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B17E991-E0A9-4171-9C5B-A0E4D24FF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 vzniká tkáň?</a:t>
            </a:r>
          </a:p>
          <a:p>
            <a:r>
              <a:rPr lang="cs-CZ" dirty="0"/>
              <a:t>Druhy tkání?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402FA1B-DB5C-49A7-94B7-8DC7942DA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436" y="3878227"/>
            <a:ext cx="5042069" cy="275475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B428AE1-20B4-4A67-9450-1384F0B6F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87" y="4122512"/>
            <a:ext cx="4406318" cy="237036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CB0D678-9B14-401F-8675-78CDD3472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736" y="1558190"/>
            <a:ext cx="6667031" cy="222234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17F8BCB-966F-4552-AECC-176423F46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4928" y="4562183"/>
            <a:ext cx="3512385" cy="206586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6458D16-5BFE-4E86-9153-5B7B44B37E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0493" y="-73497"/>
            <a:ext cx="2621507" cy="3383573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CEAE6A46-BFDE-4639-8C47-9366B1E0DBCD}"/>
              </a:ext>
            </a:extLst>
          </p:cNvPr>
          <p:cNvSpPr/>
          <p:nvPr/>
        </p:nvSpPr>
        <p:spPr>
          <a:xfrm>
            <a:off x="477078" y="6090699"/>
            <a:ext cx="1216550" cy="4021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pojivová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7E1F8E8-21EE-461A-A603-5DDB78ED92F5}"/>
              </a:ext>
            </a:extLst>
          </p:cNvPr>
          <p:cNvSpPr/>
          <p:nvPr/>
        </p:nvSpPr>
        <p:spPr>
          <a:xfrm>
            <a:off x="3999506" y="3188473"/>
            <a:ext cx="1431235" cy="3021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svalová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B3A0C902-7B8A-4CCC-A4A5-2706D679C4E4}"/>
              </a:ext>
            </a:extLst>
          </p:cNvPr>
          <p:cNvSpPr/>
          <p:nvPr/>
        </p:nvSpPr>
        <p:spPr>
          <a:xfrm>
            <a:off x="5200153" y="6090699"/>
            <a:ext cx="1518699" cy="4021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výstelková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73B74655-1697-4623-86D9-CD14A78F0BF8}"/>
              </a:ext>
            </a:extLst>
          </p:cNvPr>
          <p:cNvSpPr/>
          <p:nvPr/>
        </p:nvSpPr>
        <p:spPr>
          <a:xfrm>
            <a:off x="10066350" y="2520563"/>
            <a:ext cx="1526651" cy="4222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tekuté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207F167C-1A08-4AF6-B54C-F8C4B3B652A8}"/>
              </a:ext>
            </a:extLst>
          </p:cNvPr>
          <p:cNvSpPr/>
          <p:nvPr/>
        </p:nvSpPr>
        <p:spPr>
          <a:xfrm>
            <a:off x="8977023" y="6176963"/>
            <a:ext cx="1455088" cy="3159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nervová</a:t>
            </a:r>
          </a:p>
        </p:txBody>
      </p:sp>
    </p:spTree>
    <p:extLst>
      <p:ext uri="{BB962C8B-B14F-4D97-AF65-F5344CB8AC3E}">
        <p14:creationId xmlns:p14="http://schemas.microsoft.com/office/powerpoint/2010/main" val="281172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B680F3-4AC7-4827-94DA-260D7756B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17C5832-8D1E-4646-96C4-073F70831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1527" y="365125"/>
            <a:ext cx="5353050" cy="6208434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A22F27F7-26F4-4F3C-98C4-5EB266F08092}"/>
              </a:ext>
            </a:extLst>
          </p:cNvPr>
          <p:cNvSpPr/>
          <p:nvPr/>
        </p:nvSpPr>
        <p:spPr>
          <a:xfrm>
            <a:off x="1392865" y="1027906"/>
            <a:ext cx="2594344" cy="662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Houbovitá kostní tkáň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773B900D-9093-4874-975C-40E0BB587EBA}"/>
              </a:ext>
            </a:extLst>
          </p:cNvPr>
          <p:cNvSpPr/>
          <p:nvPr/>
        </p:nvSpPr>
        <p:spPr>
          <a:xfrm>
            <a:off x="1275908" y="2264735"/>
            <a:ext cx="2594343" cy="662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Hutná kostní tkáň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DAF1F037-5418-4C65-ADA3-D3647FA5548A}"/>
              </a:ext>
            </a:extLst>
          </p:cNvPr>
          <p:cNvSpPr/>
          <p:nvPr/>
        </p:nvSpPr>
        <p:spPr>
          <a:xfrm>
            <a:off x="1392865" y="3625702"/>
            <a:ext cx="2477386" cy="662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Kostní dřeň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9B54E6D-44F5-4B1A-A2B1-1D188CD1C8C5}"/>
              </a:ext>
            </a:extLst>
          </p:cNvPr>
          <p:cNvSpPr/>
          <p:nvPr/>
        </p:nvSpPr>
        <p:spPr>
          <a:xfrm>
            <a:off x="1392865" y="5178056"/>
            <a:ext cx="2381693" cy="662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Okostice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3246823F-DDBF-443E-869A-8553A31BC4DC}"/>
              </a:ext>
            </a:extLst>
          </p:cNvPr>
          <p:cNvCxnSpPr>
            <a:stCxn id="8" idx="3"/>
          </p:cNvCxnSpPr>
          <p:nvPr/>
        </p:nvCxnSpPr>
        <p:spPr>
          <a:xfrm>
            <a:off x="3774558" y="5509447"/>
            <a:ext cx="3296093" cy="939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583674C5-7010-49F8-82AA-4E2782FA1C1A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3870251" y="2596126"/>
            <a:ext cx="2115879" cy="5617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69307635-24D5-44D3-BF95-1FA8632ADC7E}"/>
              </a:ext>
            </a:extLst>
          </p:cNvPr>
          <p:cNvCxnSpPr>
            <a:stCxn id="7" idx="3"/>
          </p:cNvCxnSpPr>
          <p:nvPr/>
        </p:nvCxnSpPr>
        <p:spPr>
          <a:xfrm flipV="1">
            <a:off x="3870251" y="3253563"/>
            <a:ext cx="2551814" cy="703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9386DD1C-A24C-44EB-8513-D2586693BD19}"/>
              </a:ext>
            </a:extLst>
          </p:cNvPr>
          <p:cNvCxnSpPr>
            <a:stCxn id="5" idx="3"/>
          </p:cNvCxnSpPr>
          <p:nvPr/>
        </p:nvCxnSpPr>
        <p:spPr>
          <a:xfrm>
            <a:off x="3987209" y="1359297"/>
            <a:ext cx="2243470" cy="229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10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D57151-4161-4829-8B31-4C29C071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7108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 b="1" dirty="0"/>
              <a:t>Vznik</a:t>
            </a:r>
            <a:r>
              <a:rPr lang="cs-CZ" dirty="0"/>
              <a:t> </a:t>
            </a:r>
            <a:r>
              <a:rPr lang="cs-CZ" b="1" dirty="0"/>
              <a:t>kostí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B251735-7E0E-4C45-A749-924DE9800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9190"/>
            <a:ext cx="10515600" cy="5241851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Osifikace – kostnatění</a:t>
            </a:r>
          </a:p>
          <a:p>
            <a:pPr lvl="1"/>
            <a:r>
              <a:rPr lang="cs-CZ" dirty="0"/>
              <a:t>z vaziva nebo chrupavky</a:t>
            </a:r>
          </a:p>
          <a:p>
            <a:pPr lvl="1"/>
            <a:r>
              <a:rPr lang="cs-CZ" dirty="0"/>
              <a:t>ukládání </a:t>
            </a:r>
            <a:r>
              <a:rPr lang="cs-CZ" dirty="0" err="1"/>
              <a:t>anor</a:t>
            </a:r>
            <a:r>
              <a:rPr lang="cs-CZ" dirty="0"/>
              <a:t>. Látek (</a:t>
            </a:r>
            <a:r>
              <a:rPr lang="cs-CZ" dirty="0" err="1"/>
              <a:t>Ca,P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již v nitroděložním vývoji</a:t>
            </a:r>
          </a:p>
          <a:p>
            <a:pPr lvl="1"/>
            <a:endParaRPr lang="cs-CZ" dirty="0"/>
          </a:p>
          <a:p>
            <a:pPr marL="0" lvl="1"/>
            <a:r>
              <a:rPr lang="cs-CZ" dirty="0"/>
              <a:t>V mládí – více </a:t>
            </a:r>
            <a:r>
              <a:rPr lang="cs-CZ" dirty="0" err="1"/>
              <a:t>org</a:t>
            </a:r>
            <a:r>
              <a:rPr lang="cs-CZ" dirty="0"/>
              <a:t>. látek – pružnost</a:t>
            </a:r>
          </a:p>
          <a:p>
            <a:pPr marL="0" lvl="1"/>
            <a:r>
              <a:rPr lang="cs-CZ" dirty="0"/>
              <a:t>Ve stáří více </a:t>
            </a:r>
            <a:r>
              <a:rPr lang="cs-CZ" dirty="0" err="1"/>
              <a:t>anor</a:t>
            </a:r>
            <a:r>
              <a:rPr lang="cs-CZ" dirty="0"/>
              <a:t>. látek – křehkost</a:t>
            </a:r>
          </a:p>
          <a:p>
            <a:pPr marL="0" lvl="1"/>
            <a:endParaRPr lang="cs-CZ" dirty="0"/>
          </a:p>
          <a:p>
            <a:pPr marL="0" lvl="1"/>
            <a:r>
              <a:rPr lang="cs-CZ" sz="2800" b="1" dirty="0"/>
              <a:t>Růst kostí</a:t>
            </a:r>
          </a:p>
          <a:p>
            <a:pPr marL="457200" lvl="2"/>
            <a:r>
              <a:rPr lang="cs-CZ" sz="2400" dirty="0"/>
              <a:t>Růstové chrupavky – </a:t>
            </a:r>
            <a:r>
              <a:rPr lang="cs-CZ" sz="2400" b="1" dirty="0"/>
              <a:t>do délky</a:t>
            </a:r>
          </a:p>
          <a:p>
            <a:pPr marL="457200" lvl="2"/>
            <a:r>
              <a:rPr lang="cs-CZ" sz="2400" dirty="0"/>
              <a:t>Okostice- </a:t>
            </a:r>
            <a:r>
              <a:rPr lang="cs-CZ" sz="2400" b="1" dirty="0"/>
              <a:t>do šířky</a:t>
            </a:r>
          </a:p>
          <a:p>
            <a:pPr marL="457200" lvl="2"/>
            <a:r>
              <a:rPr lang="cs-CZ" sz="2400" dirty="0"/>
              <a:t>Ustává mezi 18. až 25. rokem</a:t>
            </a:r>
          </a:p>
          <a:p>
            <a:pPr marL="457200" lvl="2"/>
            <a:r>
              <a:rPr lang="cs-CZ" sz="2400" dirty="0"/>
              <a:t>Příjem Ca, P, vitamínu D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5889531-1A8C-472B-8F1E-6CFA38F73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119" y="277905"/>
            <a:ext cx="4798057" cy="296050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792016B-5C2C-4814-A527-64353C968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151" y="3231918"/>
            <a:ext cx="3758784" cy="350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8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DF3601-EFA3-4534-95CB-4B5B0D2FD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cs-CZ" b="1" dirty="0"/>
              <a:t>Tvary</a:t>
            </a:r>
            <a:r>
              <a:rPr lang="cs-CZ" dirty="0"/>
              <a:t> </a:t>
            </a:r>
            <a:r>
              <a:rPr lang="cs-CZ" b="1" dirty="0"/>
              <a:t>kostí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2F14EB4-2EF1-4E46-8EBD-F845EF60F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Krátké – zápěstní</a:t>
            </a:r>
          </a:p>
          <a:p>
            <a:endParaRPr lang="cs-CZ" dirty="0"/>
          </a:p>
          <a:p>
            <a:r>
              <a:rPr lang="cs-CZ" dirty="0"/>
              <a:t>Dlouhé – stehenní</a:t>
            </a:r>
          </a:p>
          <a:p>
            <a:endParaRPr lang="cs-CZ" dirty="0"/>
          </a:p>
          <a:p>
            <a:r>
              <a:rPr lang="cs-CZ" dirty="0"/>
              <a:t>Ploché – lebka</a:t>
            </a:r>
          </a:p>
          <a:p>
            <a:endParaRPr lang="cs-CZ" dirty="0"/>
          </a:p>
          <a:p>
            <a:r>
              <a:rPr lang="cs-CZ" dirty="0"/>
              <a:t>Nepravidelné - obratle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B379934-F344-41A5-89A5-92E21C3DD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5844" y="412384"/>
            <a:ext cx="2415031" cy="282648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B26685A-7D6A-4E02-A6EA-1DD2B5196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651" y="1351332"/>
            <a:ext cx="1868118" cy="481040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CC83949-6FE5-4EB5-9639-2137C090B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306" y="1825624"/>
            <a:ext cx="2459882" cy="201653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D75449A-7EF7-496B-9419-5C1C559F3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044" y="4484394"/>
            <a:ext cx="1868117" cy="182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921193-CF02-4B8E-823B-955497FCA4F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 dirty="0"/>
              <a:t>Soustava opěrná – kostra  (zápis)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30A1684-356C-4158-97B0-0723B7F05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206 kosti, opora těla, ochrana vnitřních orgánů</a:t>
            </a:r>
          </a:p>
          <a:p>
            <a:r>
              <a:rPr lang="cs-CZ" b="1" dirty="0"/>
              <a:t>Stavba kosti</a:t>
            </a:r>
          </a:p>
          <a:p>
            <a:pPr lvl="1"/>
            <a:r>
              <a:rPr lang="cs-CZ" dirty="0"/>
              <a:t>Okostice – vazivová blána, růst kosti do šířky</a:t>
            </a:r>
          </a:p>
          <a:p>
            <a:pPr lvl="1"/>
            <a:r>
              <a:rPr lang="cs-CZ" dirty="0"/>
              <a:t>Hutná kostní tkáň – pevná</a:t>
            </a:r>
          </a:p>
          <a:p>
            <a:pPr lvl="1"/>
            <a:r>
              <a:rPr lang="cs-CZ" dirty="0"/>
              <a:t>Kostní dřeň – vznik krevních buněk, červená, žlutá, šedá</a:t>
            </a:r>
          </a:p>
          <a:p>
            <a:pPr lvl="1"/>
            <a:r>
              <a:rPr lang="cs-CZ" dirty="0"/>
              <a:t>Houbovitá kostní tkáň – trámce – pevné, pružné, v kloubních hlavicích</a:t>
            </a:r>
          </a:p>
          <a:p>
            <a:pPr lvl="1"/>
            <a:r>
              <a:rPr lang="cs-CZ" dirty="0"/>
              <a:t>Růstové chrupavky – před klouby- růst kosti do délky</a:t>
            </a:r>
          </a:p>
          <a:p>
            <a:pPr marL="0" lvl="1"/>
            <a:r>
              <a:rPr lang="cs-CZ" b="1" dirty="0"/>
              <a:t>Vznik kostí</a:t>
            </a:r>
            <a:r>
              <a:rPr lang="cs-CZ" dirty="0"/>
              <a:t>: osifikace-kostnatění , pružné na pevnou kost –v děloze</a:t>
            </a:r>
          </a:p>
          <a:p>
            <a:pPr marL="914400" lvl="3"/>
            <a:r>
              <a:rPr lang="cs-CZ" sz="2000" dirty="0"/>
              <a:t>v mládí – pružné, ve stáří – křehké</a:t>
            </a:r>
          </a:p>
          <a:p>
            <a:pPr marL="914400" lvl="3"/>
            <a:r>
              <a:rPr lang="cs-CZ" dirty="0"/>
              <a:t>Příjem Ca, P a vitamínu D, onemocnění KŘIVICE</a:t>
            </a:r>
          </a:p>
          <a:p>
            <a:pPr marL="0" lvl="1"/>
            <a:r>
              <a:rPr lang="cs-CZ" b="1" dirty="0"/>
              <a:t>Tvary kostí: </a:t>
            </a:r>
            <a:r>
              <a:rPr lang="cs-CZ" dirty="0"/>
              <a:t>krátké- prsty, dlouhé – stehenní, ploché- lebka, nepravidelné - obratle</a:t>
            </a:r>
          </a:p>
          <a:p>
            <a:pPr marL="0"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9907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C2A77-61B0-466A-A348-0190B6DE9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DÚ z online hodiny – </a:t>
            </a:r>
            <a:r>
              <a:rPr lang="cs-CZ" sz="2800" dirty="0"/>
              <a:t>str. 55 nebo konec prezentace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D133ADA-E93A-4F7B-8347-ACEF64E18A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1. Zapsat SPOJENÍ KOSTI </a:t>
            </a:r>
          </a:p>
          <a:p>
            <a:endParaRPr lang="cs-CZ" dirty="0"/>
          </a:p>
          <a:p>
            <a:r>
              <a:rPr lang="cs-CZ" dirty="0"/>
              <a:t>2. Nakreslit a popsat STAVBU RAMENNÍHO KLOUBU </a:t>
            </a:r>
          </a:p>
          <a:p>
            <a:endParaRPr lang="cs-CZ" dirty="0"/>
          </a:p>
          <a:p>
            <a:r>
              <a:rPr lang="cs-CZ" dirty="0"/>
              <a:t>3. napsat 2 typy kloubů</a:t>
            </a:r>
          </a:p>
          <a:p>
            <a:endParaRPr lang="cs-CZ" dirty="0"/>
          </a:p>
          <a:p>
            <a:r>
              <a:rPr lang="cs-CZ" dirty="0"/>
              <a:t>Nezasílat, kontrola na další online hodině.</a:t>
            </a:r>
          </a:p>
        </p:txBody>
      </p:sp>
    </p:spTree>
    <p:extLst>
      <p:ext uri="{BB962C8B-B14F-4D97-AF65-F5344CB8AC3E}">
        <p14:creationId xmlns:p14="http://schemas.microsoft.com/office/powerpoint/2010/main" val="3934482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2129B9-731D-4C1E-AEDB-AA75C75CA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Spojení</a:t>
            </a:r>
            <a:r>
              <a:rPr lang="cs-CZ" dirty="0"/>
              <a:t> </a:t>
            </a:r>
            <a:r>
              <a:rPr lang="cs-CZ" b="1" dirty="0"/>
              <a:t>kostí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0BB38E3-E727-4DE9-8B07-AEFD8BC0B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/>
              <a:t>PEVNÉ SPOJENÍ</a:t>
            </a:r>
          </a:p>
          <a:p>
            <a:r>
              <a:rPr lang="cs-CZ" dirty="0"/>
              <a:t>Vazivem – lebeční švy</a:t>
            </a:r>
          </a:p>
          <a:p>
            <a:r>
              <a:rPr lang="cs-CZ" dirty="0"/>
              <a:t>Chrupavkou – napojení žeber</a:t>
            </a:r>
          </a:p>
          <a:p>
            <a:r>
              <a:rPr lang="cs-CZ" dirty="0"/>
              <a:t>Srůstem – křížová kost</a:t>
            </a:r>
          </a:p>
          <a:p>
            <a:r>
              <a:rPr lang="cs-CZ" dirty="0"/>
              <a:t>Vklínění - zuby</a:t>
            </a:r>
          </a:p>
          <a:p>
            <a:r>
              <a:rPr lang="cs-CZ" b="1" dirty="0"/>
              <a:t>MÁLO POHYBLIVÉ</a:t>
            </a:r>
          </a:p>
          <a:p>
            <a:r>
              <a:rPr lang="cs-CZ" dirty="0"/>
              <a:t>Mezi obratli –chrupavka</a:t>
            </a:r>
          </a:p>
          <a:p>
            <a:r>
              <a:rPr lang="cs-CZ" b="1" dirty="0"/>
              <a:t>POHYBLIVÉ</a:t>
            </a:r>
          </a:p>
          <a:p>
            <a:r>
              <a:rPr lang="cs-CZ" dirty="0"/>
              <a:t>Kloubem – různé druhy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A7F9F5A-4785-4CCD-854D-32E009838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260" y="156839"/>
            <a:ext cx="3687665" cy="221511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C57485-B255-40E8-82C2-1309A17B8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085" y="3371850"/>
            <a:ext cx="2038350" cy="34861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D0F7C9A-EDC9-4291-8958-4EF17852F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872" y="2863758"/>
            <a:ext cx="1447800" cy="21907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DAE3B5D-86CC-4232-9E6D-00D0031FD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284" y="5023691"/>
            <a:ext cx="2400300" cy="17145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D81D1EE-7463-4071-9FB1-0F29446919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5434" y="1214553"/>
            <a:ext cx="2390775" cy="16573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65EA26A-6789-4035-BB11-EF31084F1E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8435" y="2411168"/>
            <a:ext cx="2495107" cy="207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5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E4E91E-E856-4E52-AC25-723E7616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Stavba</a:t>
            </a:r>
            <a:r>
              <a:rPr lang="cs-CZ" dirty="0"/>
              <a:t> </a:t>
            </a:r>
            <a:r>
              <a:rPr lang="cs-CZ" b="1" dirty="0"/>
              <a:t>kloubu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FE7F088-7C34-432A-BCAD-39A8D1204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Kloubní hlavice</a:t>
            </a:r>
          </a:p>
          <a:p>
            <a:r>
              <a:rPr lang="cs-CZ" dirty="0"/>
              <a:t>Kloubní jamka</a:t>
            </a:r>
          </a:p>
          <a:p>
            <a:r>
              <a:rPr lang="cs-CZ" dirty="0"/>
              <a:t>Kryty chrupavkami</a:t>
            </a:r>
          </a:p>
          <a:p>
            <a:r>
              <a:rPr lang="cs-CZ" dirty="0"/>
              <a:t>Kloubní dutina</a:t>
            </a:r>
          </a:p>
          <a:p>
            <a:pPr lvl="1"/>
            <a:r>
              <a:rPr lang="cs-CZ" dirty="0"/>
              <a:t>Tekutina – maz</a:t>
            </a:r>
          </a:p>
          <a:p>
            <a:pPr lvl="1"/>
            <a:r>
              <a:rPr lang="cs-CZ" dirty="0"/>
              <a:t>Výživa</a:t>
            </a:r>
          </a:p>
          <a:p>
            <a:pPr lvl="1"/>
            <a:r>
              <a:rPr lang="cs-CZ" dirty="0"/>
              <a:t>Zmenšení tření</a:t>
            </a:r>
          </a:p>
          <a:p>
            <a:r>
              <a:rPr lang="cs-CZ" dirty="0"/>
              <a:t>Vazy</a:t>
            </a:r>
          </a:p>
          <a:p>
            <a:r>
              <a:rPr lang="cs-CZ" dirty="0"/>
              <a:t>Kloubní pouzdro</a:t>
            </a:r>
          </a:p>
          <a:p>
            <a:r>
              <a:rPr lang="cs-CZ" dirty="0"/>
              <a:t>Nervy, cévy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CD70C9F-F294-424C-AB3B-8390FD620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418" y="911155"/>
            <a:ext cx="6756437" cy="526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2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EEBC57-F238-4AE5-AE04-3F0BA1CB9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Tvary</a:t>
            </a:r>
            <a:r>
              <a:rPr lang="cs-CZ" dirty="0"/>
              <a:t> </a:t>
            </a:r>
            <a:r>
              <a:rPr lang="cs-CZ" b="1" dirty="0"/>
              <a:t>kloubů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AF6F648-1D20-434C-97B9-F20E46D90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754" t="9847" r="18570" b="15382"/>
          <a:stretch/>
        </p:blipFill>
        <p:spPr>
          <a:xfrm>
            <a:off x="3937589" y="1125530"/>
            <a:ext cx="8140996" cy="546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15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ACA06B-985D-4F08-B2E7-1A0FF4A2F6E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0000">
              <a:alpha val="35000"/>
            </a:srgbClr>
          </a:solidFill>
        </p:spPr>
        <p:txBody>
          <a:bodyPr/>
          <a:lstStyle/>
          <a:p>
            <a:r>
              <a:rPr lang="cs-CZ" dirty="0"/>
              <a:t>DÚ z online hodiny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622CF4C-7EFD-4317-A5FC-D01ACFF7F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1. část -  přiřaď správně</a:t>
            </a:r>
          </a:p>
          <a:p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E1BB55FD-1B84-40D7-B5CF-D894634AEA9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51584" y="2492896"/>
          <a:ext cx="7704856" cy="337840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52428">
                  <a:extLst>
                    <a:ext uri="{9D8B030D-6E8A-4147-A177-3AD203B41FA5}">
                      <a16:colId xmlns:a16="http://schemas.microsoft.com/office/drawing/2014/main" val="2034324429"/>
                    </a:ext>
                  </a:extLst>
                </a:gridCol>
                <a:gridCol w="3852428">
                  <a:extLst>
                    <a:ext uri="{9D8B030D-6E8A-4147-A177-3AD203B41FA5}">
                      <a16:colId xmlns:a16="http://schemas.microsoft.com/office/drawing/2014/main" val="4168225797"/>
                    </a:ext>
                  </a:extLst>
                </a:gridCol>
              </a:tblGrid>
              <a:tr h="486054">
                <a:tc>
                  <a:txBody>
                    <a:bodyPr/>
                    <a:lstStyle/>
                    <a:p>
                      <a:r>
                        <a:rPr lang="cs-CZ" dirty="0"/>
                        <a:t>tkáně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informace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83044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r>
                        <a:rPr lang="cs-CZ" dirty="0"/>
                        <a:t>výstelková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bílé krvinky, mízní buňky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259989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r>
                        <a:rPr lang="cs-CZ" dirty="0"/>
                        <a:t>pojivová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můžou se smršťovat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844434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r>
                        <a:rPr lang="cs-CZ" dirty="0"/>
                        <a:t>svalová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schopnost vytvářet, přijímat a vést vzruchy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770192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r>
                        <a:rPr lang="cs-CZ" dirty="0"/>
                        <a:t>nervová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buňky uspořádány vedle sebe, i ve vrstvách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6926316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r>
                        <a:rPr lang="cs-CZ" dirty="0"/>
                        <a:t>tekuté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mezi buňkami prostor, mezibuněčná hmota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384255"/>
                  </a:ext>
                </a:extLst>
              </a:tr>
            </a:tbl>
          </a:graphicData>
        </a:graphic>
      </p:graphicFrame>
      <p:sp>
        <p:nvSpPr>
          <p:cNvPr id="5" name="Obdélník 4">
            <a:extLst>
              <a:ext uri="{FF2B5EF4-FFF2-40B4-BE49-F238E27FC236}">
                <a16:creationId xmlns:a16="http://schemas.microsoft.com/office/drawing/2014/main" id="{B07C98D1-69D1-4929-8C34-D0B06EEE8776}"/>
              </a:ext>
            </a:extLst>
          </p:cNvPr>
          <p:cNvSpPr/>
          <p:nvPr/>
        </p:nvSpPr>
        <p:spPr>
          <a:xfrm>
            <a:off x="4627659" y="3093057"/>
            <a:ext cx="1468341" cy="278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tekuté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AC042DE-685F-4A96-A3B2-4AA0F92182A0}"/>
              </a:ext>
            </a:extLst>
          </p:cNvPr>
          <p:cNvSpPr/>
          <p:nvPr/>
        </p:nvSpPr>
        <p:spPr>
          <a:xfrm>
            <a:off x="4715123" y="3625795"/>
            <a:ext cx="1304014" cy="278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svalová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DF6BF4E8-030A-4F2F-9C88-BDA8C3D7795C}"/>
              </a:ext>
            </a:extLst>
          </p:cNvPr>
          <p:cNvSpPr/>
          <p:nvPr/>
        </p:nvSpPr>
        <p:spPr>
          <a:xfrm>
            <a:off x="4866198" y="4118776"/>
            <a:ext cx="1229802" cy="278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nervová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4A65DB3-8F6B-4A24-AFCD-1033B826900E}"/>
              </a:ext>
            </a:extLst>
          </p:cNvPr>
          <p:cNvSpPr/>
          <p:nvPr/>
        </p:nvSpPr>
        <p:spPr>
          <a:xfrm>
            <a:off x="4866198" y="4707172"/>
            <a:ext cx="1229802" cy="437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výstelková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20820C0F-B94F-419E-A0BE-4EBD0EA578C1}"/>
              </a:ext>
            </a:extLst>
          </p:cNvPr>
          <p:cNvSpPr/>
          <p:nvPr/>
        </p:nvSpPr>
        <p:spPr>
          <a:xfrm>
            <a:off x="4866198" y="5335325"/>
            <a:ext cx="1152939" cy="381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pojivová</a:t>
            </a:r>
          </a:p>
        </p:txBody>
      </p:sp>
    </p:spTree>
    <p:extLst>
      <p:ext uri="{BB962C8B-B14F-4D97-AF65-F5344CB8AC3E}">
        <p14:creationId xmlns:p14="http://schemas.microsoft.com/office/powerpoint/2010/main" val="380881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CA8B78-693C-4EC4-A480-4F6272C703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Soustava opěrná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C00263F-F206-4C6B-9CDD-D930D279E5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4400" dirty="0"/>
              <a:t>Kostra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7282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0304D1-EBC6-46D0-A852-6C1327739A3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cs-CZ" b="1" dirty="0"/>
              <a:t>KOSTRA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4E91C1-A3C3-4B26-96CA-522585F8E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206 kostí různých tvarů a velikostí</a:t>
            </a:r>
          </a:p>
          <a:p>
            <a:r>
              <a:rPr lang="cs-CZ" dirty="0"/>
              <a:t>opora těla</a:t>
            </a:r>
          </a:p>
          <a:p>
            <a:r>
              <a:rPr lang="cs-CZ" dirty="0"/>
              <a:t>tvar postavy</a:t>
            </a:r>
          </a:p>
          <a:p>
            <a:r>
              <a:rPr lang="cs-CZ" dirty="0"/>
              <a:t>ochrany vnitřních orgánů</a:t>
            </a:r>
          </a:p>
          <a:p>
            <a:endParaRPr lang="cs-CZ" dirty="0"/>
          </a:p>
          <a:p>
            <a:r>
              <a:rPr lang="cs-CZ" dirty="0"/>
              <a:t>uchycení svalů – pohyb</a:t>
            </a:r>
          </a:p>
          <a:p>
            <a:r>
              <a:rPr lang="cs-CZ" dirty="0"/>
              <a:t>krvetvorba – kostní dřeň- krevní buňky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3572026-B6AD-4F10-BCE0-876B59EE8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745" y="34500"/>
            <a:ext cx="4062627" cy="656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5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51BCCC-D132-4803-807D-E80643B7765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 b="1" dirty="0"/>
              <a:t>Stavba</a:t>
            </a:r>
            <a:r>
              <a:rPr lang="cs-CZ" dirty="0"/>
              <a:t> </a:t>
            </a:r>
            <a:r>
              <a:rPr lang="cs-CZ" b="1" dirty="0"/>
              <a:t>kosti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6DCF9C-0B98-40E1-BE47-9E312D6C7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Okostice</a:t>
            </a:r>
          </a:p>
          <a:p>
            <a:endParaRPr lang="cs-CZ" dirty="0"/>
          </a:p>
          <a:p>
            <a:r>
              <a:rPr lang="cs-CZ" dirty="0"/>
              <a:t>Hutná tkáň</a:t>
            </a:r>
          </a:p>
          <a:p>
            <a:endParaRPr lang="cs-CZ" dirty="0"/>
          </a:p>
          <a:p>
            <a:r>
              <a:rPr lang="cs-CZ" dirty="0"/>
              <a:t>Kostní dřeň</a:t>
            </a:r>
          </a:p>
          <a:p>
            <a:endParaRPr lang="cs-CZ" dirty="0"/>
          </a:p>
          <a:p>
            <a:r>
              <a:rPr lang="cs-CZ" dirty="0"/>
              <a:t>Houbovitá tkáň</a:t>
            </a:r>
          </a:p>
          <a:p>
            <a:endParaRPr lang="cs-CZ" dirty="0"/>
          </a:p>
          <a:p>
            <a:r>
              <a:rPr lang="cs-CZ" dirty="0"/>
              <a:t>Růstové chrupavky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AA08100-7445-47FA-A781-5B8849D0E6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647" b="3514"/>
          <a:stretch/>
        </p:blipFill>
        <p:spPr>
          <a:xfrm>
            <a:off x="6968796" y="365126"/>
            <a:ext cx="2611139" cy="537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2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8CF833-0B9E-4F67-BEE7-746F27C5D2B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 b="1" dirty="0"/>
              <a:t>Okostice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EA5DEF5-6884-477E-A069-8F44FE77B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pružná, vazivová blána</a:t>
            </a:r>
          </a:p>
          <a:p>
            <a:endParaRPr lang="cs-CZ" dirty="0"/>
          </a:p>
          <a:p>
            <a:r>
              <a:rPr lang="cs-CZ" dirty="0"/>
              <a:t>prokrvená</a:t>
            </a:r>
          </a:p>
          <a:p>
            <a:endParaRPr lang="cs-CZ" dirty="0"/>
          </a:p>
          <a:p>
            <a:r>
              <a:rPr lang="cs-CZ" dirty="0"/>
              <a:t>výživa a ochrana kosti</a:t>
            </a:r>
          </a:p>
          <a:p>
            <a:endParaRPr lang="cs-CZ" dirty="0"/>
          </a:p>
          <a:p>
            <a:r>
              <a:rPr lang="cs-CZ" dirty="0"/>
              <a:t>růst kosti do šířky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9080CF3-D5FE-446C-869A-3EF991F3F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731" y="0"/>
            <a:ext cx="5499069" cy="6407451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0C891DD5-BDBD-4806-A261-778D0064AA1F}"/>
              </a:ext>
            </a:extLst>
          </p:cNvPr>
          <p:cNvCxnSpPr>
            <a:cxnSpLocks/>
          </p:cNvCxnSpPr>
          <p:nvPr/>
        </p:nvCxnSpPr>
        <p:spPr>
          <a:xfrm>
            <a:off x="3215811" y="1212351"/>
            <a:ext cx="2638920" cy="25274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385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CAF63F-9EA4-4CA4-AB53-1FAD21AADF8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 dirty="0"/>
              <a:t>Hutná kostní tkáň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6BA207-7068-457B-9183-10FE5554F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velmi tvrdá</a:t>
            </a:r>
          </a:p>
          <a:p>
            <a:endParaRPr lang="cs-CZ" dirty="0"/>
          </a:p>
          <a:p>
            <a:r>
              <a:rPr lang="cs-CZ" dirty="0" err="1"/>
              <a:t>Haversovy</a:t>
            </a:r>
            <a:r>
              <a:rPr lang="cs-CZ" dirty="0"/>
              <a:t> kanálky</a:t>
            </a:r>
          </a:p>
          <a:p>
            <a:pPr lvl="1"/>
            <a:r>
              <a:rPr lang="cs-CZ" dirty="0"/>
              <a:t>Cévy dovnitř kosti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9C3F2F7-1EAD-4A87-ADCE-EF9B4947C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254" y="225274"/>
            <a:ext cx="5505165" cy="6407451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1A2E3A6E-FE7E-41E8-844C-3EB86BF65E17}"/>
              </a:ext>
            </a:extLst>
          </p:cNvPr>
          <p:cNvCxnSpPr/>
          <p:nvPr/>
        </p:nvCxnSpPr>
        <p:spPr>
          <a:xfrm>
            <a:off x="3742660" y="1318437"/>
            <a:ext cx="3179135" cy="3051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786BF9B4-A5FA-4D5B-B942-A6A1E1096F1A}"/>
              </a:ext>
            </a:extLst>
          </p:cNvPr>
          <p:cNvCxnSpPr/>
          <p:nvPr/>
        </p:nvCxnSpPr>
        <p:spPr>
          <a:xfrm>
            <a:off x="3944679" y="3147237"/>
            <a:ext cx="4774019" cy="1807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48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0BFCC3-50FA-4D1A-81CF-2B05D8FCBDB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 b="1" dirty="0"/>
              <a:t>Houbovitá</a:t>
            </a:r>
            <a:r>
              <a:rPr lang="cs-CZ" dirty="0"/>
              <a:t> </a:t>
            </a:r>
            <a:r>
              <a:rPr lang="cs-CZ" b="1" dirty="0"/>
              <a:t>kostní</a:t>
            </a:r>
            <a:r>
              <a:rPr lang="cs-CZ" dirty="0"/>
              <a:t> </a:t>
            </a:r>
            <a:r>
              <a:rPr lang="cs-CZ" b="1" dirty="0"/>
              <a:t>tkáň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15D9C6-1EE0-4038-8118-C6ADC376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pružná a pevná</a:t>
            </a:r>
          </a:p>
          <a:p>
            <a:endParaRPr lang="cs-CZ" dirty="0"/>
          </a:p>
          <a:p>
            <a:r>
              <a:rPr lang="cs-CZ" dirty="0"/>
              <a:t>trámce – vnitřek kosti, v kloubních</a:t>
            </a:r>
          </a:p>
          <a:p>
            <a:r>
              <a:rPr lang="cs-CZ" dirty="0"/>
              <a:t>                              hlavicích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5F1EB7-991D-4A61-B376-D0109152E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981" y="1137019"/>
            <a:ext cx="4807246" cy="5575414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122CAA6C-97EA-46C0-BD31-D98411207E7E}"/>
              </a:ext>
            </a:extLst>
          </p:cNvPr>
          <p:cNvCxnSpPr>
            <a:cxnSpLocks/>
          </p:cNvCxnSpPr>
          <p:nvPr/>
        </p:nvCxnSpPr>
        <p:spPr>
          <a:xfrm>
            <a:off x="4157330" y="1392865"/>
            <a:ext cx="2753833" cy="5847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281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C54BC5-BEF6-4436-8197-1F8735557A1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 b="1" dirty="0"/>
              <a:t>Kostní</a:t>
            </a:r>
            <a:r>
              <a:rPr lang="cs-CZ" dirty="0"/>
              <a:t> </a:t>
            </a:r>
            <a:r>
              <a:rPr lang="cs-CZ" b="1" dirty="0"/>
              <a:t>dřeň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BB7E3A-3CB4-4CB7-A820-6A33880EC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Červená – tvorba krevních buněk</a:t>
            </a:r>
          </a:p>
          <a:p>
            <a:r>
              <a:rPr lang="cs-CZ" dirty="0"/>
              <a:t>V mládí ve všech kostech</a:t>
            </a:r>
          </a:p>
          <a:p>
            <a:r>
              <a:rPr lang="cs-CZ" dirty="0"/>
              <a:t>Později v plochých a krátkých kostech</a:t>
            </a:r>
          </a:p>
          <a:p>
            <a:r>
              <a:rPr lang="cs-CZ" dirty="0"/>
              <a:t>Žlutá v dospělosti</a:t>
            </a:r>
          </a:p>
          <a:p>
            <a:pPr lvl="1"/>
            <a:r>
              <a:rPr lang="cs-CZ" dirty="0"/>
              <a:t>Ukládání tuků</a:t>
            </a:r>
          </a:p>
          <a:p>
            <a:pPr marL="0" lvl="1"/>
            <a:r>
              <a:rPr lang="cs-CZ" dirty="0"/>
              <a:t>Šedá ve stáří</a:t>
            </a:r>
          </a:p>
          <a:p>
            <a:pPr marL="457200" lvl="2"/>
            <a:r>
              <a:rPr lang="cs-CZ" dirty="0"/>
              <a:t>Mizení tuků</a:t>
            </a:r>
          </a:p>
          <a:p>
            <a:pPr marL="457200" lvl="2"/>
            <a:r>
              <a:rPr lang="cs-CZ" dirty="0"/>
              <a:t>Schopnost krvetvorby se neobnovuje</a:t>
            </a:r>
          </a:p>
          <a:p>
            <a:pPr marL="0" lvl="2"/>
            <a:endParaRPr lang="cs-CZ" dirty="0"/>
          </a:p>
          <a:p>
            <a:pPr marL="0" lvl="2"/>
            <a:r>
              <a:rPr lang="cs-CZ" sz="2400" b="1" dirty="0"/>
              <a:t>KLOUBNÍ CHRUPAVKY</a:t>
            </a:r>
          </a:p>
          <a:p>
            <a:pPr marL="457200" lvl="3"/>
            <a:r>
              <a:rPr lang="cs-CZ" sz="2200" b="1" dirty="0"/>
              <a:t>Na hlavicích dlouhých kostí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F549FE6-883B-4E54-8F8C-EF77F55A9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319" y="681037"/>
            <a:ext cx="4938601" cy="5191863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E424980F-EA7D-426C-8595-B1AA936C8637}"/>
              </a:ext>
            </a:extLst>
          </p:cNvPr>
          <p:cNvCxnSpPr/>
          <p:nvPr/>
        </p:nvCxnSpPr>
        <p:spPr>
          <a:xfrm>
            <a:off x="3423684" y="1169581"/>
            <a:ext cx="3615069" cy="10100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B4CD6329-B9CA-42C4-8859-3066B388DD92}"/>
              </a:ext>
            </a:extLst>
          </p:cNvPr>
          <p:cNvCxnSpPr/>
          <p:nvPr/>
        </p:nvCxnSpPr>
        <p:spPr>
          <a:xfrm>
            <a:off x="4093535" y="5688419"/>
            <a:ext cx="3296093" cy="1844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19ECEB16-5292-48B7-8CAF-1ED5DF287705}"/>
              </a:ext>
            </a:extLst>
          </p:cNvPr>
          <p:cNvCxnSpPr/>
          <p:nvPr/>
        </p:nvCxnSpPr>
        <p:spPr>
          <a:xfrm flipV="1">
            <a:off x="4093535" y="1027906"/>
            <a:ext cx="3615070" cy="46605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55706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475</Words>
  <Application>Microsoft Office PowerPoint</Application>
  <PresentationFormat>Širokoúhlá obrazovka</PresentationFormat>
  <Paragraphs>145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Motiv Office</vt:lpstr>
      <vt:lpstr>Opakování – buňky a tkáně</vt:lpstr>
      <vt:lpstr>DÚ z online hodiny</vt:lpstr>
      <vt:lpstr>Soustava opěrná</vt:lpstr>
      <vt:lpstr>KOSTRA</vt:lpstr>
      <vt:lpstr>Stavba kosti</vt:lpstr>
      <vt:lpstr>Okostice</vt:lpstr>
      <vt:lpstr>Hutná kostní tkáň</vt:lpstr>
      <vt:lpstr>Houbovitá kostní tkáň</vt:lpstr>
      <vt:lpstr>Kostní dřeň</vt:lpstr>
      <vt:lpstr>Prezentace aplikace PowerPoint</vt:lpstr>
      <vt:lpstr>Vznik kostí</vt:lpstr>
      <vt:lpstr>Tvary kostí</vt:lpstr>
      <vt:lpstr>Soustava opěrná – kostra  (zápis)</vt:lpstr>
      <vt:lpstr>DÚ z online hodiny – str. 55 nebo konec prezentace</vt:lpstr>
      <vt:lpstr>Spojení kostí</vt:lpstr>
      <vt:lpstr>Stavba kloubu</vt:lpstr>
      <vt:lpstr>Tvary kloubů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Soustava opěrná</dc:title>
  <dc:creator>Ilona Skořepová</dc:creator>
  <cp:lastModifiedBy>Dagmar Hegrová</cp:lastModifiedBy>
  <cp:revision>13</cp:revision>
  <dcterms:created xsi:type="dcterms:W3CDTF">2021-03-02T16:47:48Z</dcterms:created>
  <dcterms:modified xsi:type="dcterms:W3CDTF">2021-03-02T18:47:55Z</dcterms:modified>
</cp:coreProperties>
</file>